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380" r:id="rId3"/>
    <p:sldId id="381" r:id="rId4"/>
    <p:sldId id="382" r:id="rId5"/>
    <p:sldId id="395" r:id="rId6"/>
    <p:sldId id="389" r:id="rId7"/>
    <p:sldId id="391" r:id="rId8"/>
    <p:sldId id="396" r:id="rId9"/>
    <p:sldId id="384" r:id="rId10"/>
    <p:sldId id="385" r:id="rId11"/>
    <p:sldId id="388" r:id="rId12"/>
    <p:sldId id="386" r:id="rId13"/>
    <p:sldId id="368" r:id="rId14"/>
  </p:sldIdLst>
  <p:sldSz cx="9144000" cy="5143500" type="screen16x9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00FF"/>
    <a:srgbClr val="274FB2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Estilo temático 2 - Énfasis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89" autoAdjust="0"/>
    <p:restoredTop sz="94434" autoAdjust="0"/>
  </p:normalViewPr>
  <p:slideViewPr>
    <p:cSldViewPr snapToGrid="0" snapToObjects="1">
      <p:cViewPr>
        <p:scale>
          <a:sx n="95" d="100"/>
          <a:sy n="95" d="100"/>
        </p:scale>
        <p:origin x="612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652C1-54FA-CD46-90EF-082DF126EC89}" type="datetimeFigureOut">
              <a:rPr lang="es-ES" smtClean="0"/>
              <a:t>25/10/2019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09B62-7964-8A4C-9636-36CB120B29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1785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09B62-7964-8A4C-9636-36CB120B29A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3783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titulo, debe fijar</a:t>
            </a:r>
            <a:r>
              <a:rPr lang="es-ES" baseline="0" dirty="0"/>
              <a:t> el nombre del entregable, por ejemplo: Modelo Relacional, tenga en cuenta de reemplazar los textos guía (Inserte acá…, hipervínculo…., logotipo… por el contenido correspondiente).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09B62-7964-8A4C-9636-36CB120B29AE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5390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titulo, debe fijar</a:t>
            </a:r>
            <a:r>
              <a:rPr lang="es-ES" baseline="0" dirty="0"/>
              <a:t> el nombre del entregable, por ejemplo: Diagrama de distribución, tenga en cuenta de reemplazar los textos guía (Inserte acá…, hipervínculo…., logotipo… por el contenido correspondiente).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09B62-7964-8A4C-9636-36CB120B29AE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6372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/>
              <a:t>Utilice</a:t>
            </a:r>
            <a:r>
              <a:rPr lang="es-ES" baseline="0" dirty="0"/>
              <a:t> esta diapositiva al final de su presentación</a:t>
            </a:r>
          </a:p>
          <a:p>
            <a:pPr marL="171450" indent="-171450">
              <a:buFontTx/>
              <a:buChar char="-"/>
            </a:pPr>
            <a:r>
              <a:rPr lang="es-ES" baseline="0" dirty="0"/>
              <a:t>Esta diapositiva no debe modificarse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09B62-7964-8A4C-9636-36CB120B29AE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553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el nombre del proyecto coloque las</a:t>
            </a:r>
            <a:r>
              <a:rPr lang="es-ES" baseline="0" dirty="0"/>
              <a:t> siglas (por ejemplo, SISTEMA DE INFORMACION DE INVENTARIO DE AUTOS - SIIA).</a:t>
            </a:r>
          </a:p>
          <a:p>
            <a:r>
              <a:rPr lang="es-ES" baseline="0" dirty="0"/>
              <a:t>En la breve contextualización, construya un breve párrafo el cual le de la idea general del proyecto al jurado.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09B62-7964-8A4C-9636-36CB120B29A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4141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Construyan la tabla de contenido con hipervínculo a cada diapositiva.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09B62-7964-8A4C-9636-36CB120B29A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2941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titulo, debe fijar</a:t>
            </a:r>
            <a:r>
              <a:rPr lang="es-ES" baseline="0" dirty="0"/>
              <a:t> el nombre del entregable, por ejemplo: ALCANCE, AGREGUE TANTAS DIAPOSITIVAS COMO las sea necesario.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09B62-7964-8A4C-9636-36CB120B29A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0359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titulo, debe fijar</a:t>
            </a:r>
            <a:r>
              <a:rPr lang="es-ES" baseline="0" dirty="0"/>
              <a:t> el nombre del entregable, por ejemplo: ALCANCE, AGREGUE TANTAS DIAPOSITIVAS COMO las sea necesario.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09B62-7964-8A4C-9636-36CB120B29A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4034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titulo, debe fijar</a:t>
            </a:r>
            <a:r>
              <a:rPr lang="es-ES" baseline="0" dirty="0"/>
              <a:t> el nombre del entregable, </a:t>
            </a:r>
            <a:r>
              <a:rPr lang="es-ES" baseline="0"/>
              <a:t>por ejemplo: ALCANCE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09B62-7964-8A4C-9636-36CB120B29A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270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titulo, debe fijar</a:t>
            </a:r>
            <a:r>
              <a:rPr lang="es-ES" baseline="0" dirty="0"/>
              <a:t> el nombre del entregable, </a:t>
            </a:r>
            <a:r>
              <a:rPr lang="es-ES" baseline="0"/>
              <a:t>por ejemplo: ALCANCE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09B62-7964-8A4C-9636-36CB120B29A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34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titulo, debe fijar</a:t>
            </a:r>
            <a:r>
              <a:rPr lang="es-ES" baseline="0" dirty="0"/>
              <a:t> el nombre del entregable, por ejemplo: Diagrama de clases, tenga en cuenta de reemplazar los textos guía (Inserte acá…, hipervínculo…., logotipo… por el contenido correspondiente).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09B62-7964-8A4C-9636-36CB120B29A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3536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titulo, debe fijar</a:t>
            </a:r>
            <a:r>
              <a:rPr lang="es-ES" baseline="0" dirty="0"/>
              <a:t> el nombre del entregable, por ejemplo: Prototipos, tenga en cuenta de reemplazar los textos guía (Inserte acá…, hipervínculo…., logotipo… por el contenido correspondiente).</a:t>
            </a:r>
            <a:endParaRPr lang="es-CO" dirty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09B62-7964-8A4C-9636-36CB120B29A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6490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lantilla-presentaciones_naranja_portad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66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lantilla presentaciones_naranja_Mesa de trabajo 1 copi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ángulo 2"/>
          <p:cNvSpPr/>
          <p:nvPr userDrawn="1"/>
        </p:nvSpPr>
        <p:spPr>
          <a:xfrm>
            <a:off x="192504" y="134754"/>
            <a:ext cx="8720489" cy="4841507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Google Shape;34;p1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5735751" y="134753"/>
            <a:ext cx="3177242" cy="522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3925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lantilla-presentaciones_naranja_cierr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94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5191A-A0A9-294A-9DF6-EE4FF7E8A271}" type="datetimeFigureOut">
              <a:rPr lang="es-ES" smtClean="0"/>
              <a:t>25/10/2019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79F1B-258F-D34A-B83D-65B8590C7617}" type="slidenum">
              <a:rPr lang="es-ES" smtClean="0"/>
              <a:t>‹Nº›</a:t>
            </a:fld>
            <a:endParaRPr lang="es-ES"/>
          </a:p>
        </p:txBody>
      </p:sp>
      <p:pic>
        <p:nvPicPr>
          <p:cNvPr id="10" name="Imagen 9" descr="Plantilla presentaciones_naranja_Mesa de trabajo 1 copia 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Rectángulo 10"/>
          <p:cNvSpPr/>
          <p:nvPr userDrawn="1"/>
        </p:nvSpPr>
        <p:spPr>
          <a:xfrm>
            <a:off x="192504" y="134754"/>
            <a:ext cx="8720489" cy="4841507"/>
          </a:xfrm>
          <a:prstGeom prst="rect">
            <a:avLst/>
          </a:prstGeom>
          <a:solidFill>
            <a:schemeClr val="bg1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Google Shape;34;p1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5735751" y="134753"/>
            <a:ext cx="3177242" cy="52225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Botón de acción: Inicio 14">
            <a:hlinkClick r:id="rId4" action="ppaction://hlinksldjump" highlightClick="1"/>
          </p:cNvPr>
          <p:cNvSpPr/>
          <p:nvPr userDrawn="1"/>
        </p:nvSpPr>
        <p:spPr>
          <a:xfrm>
            <a:off x="741404" y="4703624"/>
            <a:ext cx="280087" cy="232493"/>
          </a:xfrm>
          <a:prstGeom prst="actionButtonHom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33219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5191A-A0A9-294A-9DF6-EE4FF7E8A271}" type="datetimeFigureOut">
              <a:rPr lang="es-ES" smtClean="0"/>
              <a:t>25/10/2019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79F1B-258F-D34A-B83D-65B8590C7617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Imagen 5" descr="Plantilla presentaciones_naranja_Mesa de trabajo 1 copia 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ectángulo 6"/>
          <p:cNvSpPr/>
          <p:nvPr userDrawn="1"/>
        </p:nvSpPr>
        <p:spPr>
          <a:xfrm>
            <a:off x="192504" y="134754"/>
            <a:ext cx="8720489" cy="4841507"/>
          </a:xfrm>
          <a:prstGeom prst="rect">
            <a:avLst/>
          </a:prstGeom>
          <a:solidFill>
            <a:schemeClr val="bg1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Google Shape;34;p1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5735751" y="134753"/>
            <a:ext cx="3177242" cy="52225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Botón de acción: Inicio 10">
            <a:hlinkClick r:id="rId4" action="ppaction://hlinksldjump" highlightClick="1"/>
          </p:cNvPr>
          <p:cNvSpPr/>
          <p:nvPr userDrawn="1"/>
        </p:nvSpPr>
        <p:spPr>
          <a:xfrm>
            <a:off x="741404" y="4703624"/>
            <a:ext cx="280087" cy="232493"/>
          </a:xfrm>
          <a:prstGeom prst="actionButtonHom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4328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None/>
              <a:defRPr>
                <a:solidFill>
                  <a:srgbClr val="2F549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Char char="●"/>
              <a:defRPr>
                <a:solidFill>
                  <a:srgbClr val="2E8AE2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2E8AE2"/>
              </a:buClr>
              <a:buSzPts val="1400"/>
              <a:buChar char="○"/>
              <a:defRPr>
                <a:solidFill>
                  <a:srgbClr val="2E8AE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2E8AE2"/>
              </a:buClr>
              <a:buSzPts val="1400"/>
              <a:buChar char="■"/>
              <a:defRPr>
                <a:solidFill>
                  <a:srgbClr val="2E8AE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2E8AE2"/>
              </a:buClr>
              <a:buSzPts val="1400"/>
              <a:buFont typeface="Roboto"/>
              <a:buChar char="●"/>
              <a:defRPr>
                <a:solidFill>
                  <a:srgbClr val="2E8A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2E8AE2"/>
              </a:buClr>
              <a:buSzPts val="1400"/>
              <a:buFont typeface="Roboto"/>
              <a:buChar char="○"/>
              <a:defRPr>
                <a:solidFill>
                  <a:srgbClr val="2E8A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2E8AE2"/>
              </a:buClr>
              <a:buSzPts val="1400"/>
              <a:buFont typeface="Roboto"/>
              <a:buChar char="■"/>
              <a:defRPr>
                <a:solidFill>
                  <a:srgbClr val="2E8A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2E8AE2"/>
              </a:buClr>
              <a:buSzPts val="1400"/>
              <a:buFont typeface="Roboto"/>
              <a:buChar char="●"/>
              <a:defRPr>
                <a:solidFill>
                  <a:srgbClr val="2E8A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2E8AE2"/>
              </a:buClr>
              <a:buSzPts val="1400"/>
              <a:buFont typeface="Roboto"/>
              <a:buChar char="○"/>
              <a:defRPr>
                <a:solidFill>
                  <a:srgbClr val="2E8A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5" name="Imagen 4" descr="Plantilla presentaciones_naranja_Mesa de trabajo 1 copia 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ángulo 5"/>
          <p:cNvSpPr/>
          <p:nvPr userDrawn="1"/>
        </p:nvSpPr>
        <p:spPr>
          <a:xfrm>
            <a:off x="192504" y="134754"/>
            <a:ext cx="8720489" cy="4841507"/>
          </a:xfrm>
          <a:prstGeom prst="rect">
            <a:avLst/>
          </a:prstGeom>
          <a:solidFill>
            <a:schemeClr val="bg1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Google Shape;34;p1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5735751" y="134753"/>
            <a:ext cx="3177242" cy="5222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Botón de acción: Inicio 8">
            <a:hlinkClick r:id="rId4" action="ppaction://hlinksldjump" highlightClick="1"/>
          </p:cNvPr>
          <p:cNvSpPr/>
          <p:nvPr userDrawn="1"/>
        </p:nvSpPr>
        <p:spPr>
          <a:xfrm>
            <a:off x="741404" y="4703624"/>
            <a:ext cx="280087" cy="232493"/>
          </a:xfrm>
          <a:prstGeom prst="actionButtonHom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82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5191A-A0A9-294A-9DF6-EE4FF7E8A271}" type="datetimeFigureOut">
              <a:rPr lang="es-ES" smtClean="0"/>
              <a:t>25/10/2019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79F1B-258F-D34A-B83D-65B8590C76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9984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63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Planos/Mockups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hyperlink" Target="Front%20End/html" TargetMode="External"/><Relationship Id="rId10" Type="http://schemas.openxmlformats.org/officeDocument/2006/relationships/image" Target="../media/image14.PNG"/><Relationship Id="rId4" Type="http://schemas.openxmlformats.org/officeDocument/2006/relationships/hyperlink" Target="file:///C:\Users\jeison\Desktop\Proyecto-%20Siif\Planos\Mockups\Mockupss.docx" TargetMode="Externa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Planos/Diagramas/D.%20MER" TargetMode="External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Planos/Documentos/Diccionario.docx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Planos/Diagramas/D.%20Distribucci&#243;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file:///C:\Users\jeison\Desktop\Proyecto-%20Siif\Planos\Diagramas\D.%20MER" TargetMode="External"/><Relationship Id="rId3" Type="http://schemas.openxmlformats.org/officeDocument/2006/relationships/hyperlink" Target="Planos/Documentos/Recolecci&#243;n%20de%20Informaci&#243;n.docx" TargetMode="External"/><Relationship Id="rId7" Type="http://schemas.openxmlformats.org/officeDocument/2006/relationships/hyperlink" Target="file:///C:\Users\jeison\Desktop\Proyecto-%20Siif\Planos\Mockup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hyperlink" Target="file:///C:\Users\jeison\Desktop\Proyecto-%20Siif\Planos\Diagramas\D.%20Clase" TargetMode="External"/><Relationship Id="rId11" Type="http://schemas.openxmlformats.org/officeDocument/2006/relationships/image" Target="../media/image8.png"/><Relationship Id="rId5" Type="http://schemas.openxmlformats.org/officeDocument/2006/relationships/hyperlink" Target="file:///C:\Users\jeison\Desktop\Proyecto-%20Siif\Planos\Documentos\3-%20Plantilla%20IEEE830%20(1).docx" TargetMode="External"/><Relationship Id="rId10" Type="http://schemas.openxmlformats.org/officeDocument/2006/relationships/image" Target="../media/image7.png"/><Relationship Id="rId4" Type="http://schemas.openxmlformats.org/officeDocument/2006/relationships/hyperlink" Target="file:///C:\Users\jeison\Desktop\Proyecto-%20Siif\Planos\Diagramas\D.%20BPMN\BPMN.jpg" TargetMode="External"/><Relationship Id="rId9" Type="http://schemas.openxmlformats.org/officeDocument/2006/relationships/hyperlink" Target="file:///C:\Users\jeison\Desktop\Proyecto-%20Siif\Planos\Diagramas\D.%20Distribucci+&#166;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Planos/Documentos/Entrevista.docx" TargetMode="External"/><Relationship Id="rId7" Type="http://schemas.openxmlformats.org/officeDocument/2006/relationships/hyperlink" Target="Planos/Documentos/An&#225;lisis%20de%20documentaci&#243;n.docx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Planos/Documentos/Rf%20y%20Nf..docx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Planos/Diagramas/D.%20Clas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127532" y="2703410"/>
            <a:ext cx="2450187" cy="209288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endParaRPr lang="es-E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  <a:p>
            <a:pPr algn="ctr"/>
            <a:endParaRPr lang="es-E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  <a:p>
            <a:pPr algn="ctr"/>
            <a:endParaRPr lang="es-E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  <a:p>
            <a:pPr algn="ctr"/>
            <a:endParaRPr lang="es-E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  <a:p>
            <a:pPr algn="ctr"/>
            <a:r>
              <a:rPr lang="es-ES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&lt; SIIF &gt;</a:t>
            </a:r>
          </a:p>
        </p:txBody>
      </p:sp>
      <p:pic>
        <p:nvPicPr>
          <p:cNvPr id="7" name="image1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184690" y="2978642"/>
            <a:ext cx="2335869" cy="118932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81132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619285"/>
            <a:ext cx="8520600" cy="572700"/>
          </a:xfrm>
        </p:spPr>
        <p:txBody>
          <a:bodyPr>
            <a:noAutofit/>
          </a:bodyPr>
          <a:lstStyle/>
          <a:p>
            <a:r>
              <a:rPr lang="es-ES" sz="24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Prototipos   </a:t>
            </a:r>
            <a:endParaRPr lang="es-CO" sz="24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661557" y="4620245"/>
            <a:ext cx="6227891" cy="17961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sz="1100" i="1" dirty="0">
                <a:solidFill>
                  <a:srgbClr val="002060"/>
                </a:solidFill>
              </a:rPr>
              <a:t> </a:t>
            </a:r>
            <a:r>
              <a:rPr lang="es-ES" sz="1100" i="1" dirty="0" err="1">
                <a:solidFill>
                  <a:srgbClr val="002060"/>
                </a:solidFill>
                <a:hlinkClick r:id="rId3" action="ppaction://hlinkfile"/>
              </a:rPr>
              <a:t>Mockups</a:t>
            </a:r>
            <a:r>
              <a:rPr lang="es-ES" sz="1100" i="1" dirty="0">
                <a:solidFill>
                  <a:srgbClr val="002060"/>
                </a:solidFill>
                <a:hlinkClick r:id="rId4" action="ppaction://hlinkfile"/>
              </a:rPr>
              <a:t> </a:t>
            </a:r>
            <a:r>
              <a:rPr lang="es-ES" sz="1100" i="1" dirty="0">
                <a:solidFill>
                  <a:srgbClr val="002060"/>
                </a:solidFill>
              </a:rPr>
              <a:t>y los </a:t>
            </a:r>
            <a:r>
              <a:rPr lang="es-ES" sz="1100" i="1" dirty="0">
                <a:solidFill>
                  <a:srgbClr val="002060"/>
                </a:solidFill>
                <a:hlinkClick r:id="rId5" action="ppaction://hlinkfile"/>
              </a:rPr>
              <a:t>prototipos</a:t>
            </a:r>
            <a:endParaRPr lang="es-CO" sz="1100" i="1" dirty="0">
              <a:solidFill>
                <a:srgbClr val="002060"/>
              </a:solidFill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4555671" y="1322614"/>
            <a:ext cx="0" cy="3033651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359348" y="1188845"/>
            <a:ext cx="3946521" cy="35729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None/>
              <a:defRPr sz="2400">
                <a:solidFill>
                  <a:srgbClr val="2F5496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pPr algn="l"/>
            <a:r>
              <a:rPr lang="es-ES" sz="1400" dirty="0"/>
              <a:t>Ventana Listado de </a:t>
            </a:r>
            <a:r>
              <a:rPr lang="es-ES" sz="1400" dirty="0" smtClean="0"/>
              <a:t>Productos</a:t>
            </a:r>
            <a:endParaRPr lang="es-CO" sz="1400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11700" y="2823530"/>
            <a:ext cx="2415171" cy="35729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None/>
              <a:defRPr sz="2400">
                <a:solidFill>
                  <a:srgbClr val="2F5496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pPr algn="l"/>
            <a:r>
              <a:rPr lang="es-ES" sz="1400" dirty="0"/>
              <a:t>Registro usuarios</a:t>
            </a:r>
            <a:endParaRPr lang="es-CO" sz="1400" dirty="0"/>
          </a:p>
        </p:txBody>
      </p:sp>
      <p:sp>
        <p:nvSpPr>
          <p:cNvPr id="18" name="Rectángulo 17"/>
          <p:cNvSpPr/>
          <p:nvPr/>
        </p:nvSpPr>
        <p:spPr>
          <a:xfrm>
            <a:off x="235281" y="4423717"/>
            <a:ext cx="456699" cy="50442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 dirty="0">
                <a:solidFill>
                  <a:schemeClr val="bg1">
                    <a:lumMod val="75000"/>
                  </a:schemeClr>
                </a:solidFill>
              </a:rPr>
              <a:t>Logotipo</a:t>
            </a:r>
            <a:endParaRPr lang="es-CO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217" y="4394738"/>
            <a:ext cx="504825" cy="533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824" y="4437802"/>
            <a:ext cx="628650" cy="238125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4595824" y="1123530"/>
            <a:ext cx="4029561" cy="35729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None/>
              <a:defRPr sz="2400">
                <a:solidFill>
                  <a:srgbClr val="2F5496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pPr algn="l"/>
            <a:r>
              <a:rPr lang="es-ES" sz="1400" dirty="0"/>
              <a:t>Registrar </a:t>
            </a:r>
            <a:r>
              <a:rPr lang="es-ES" sz="1400" dirty="0" smtClean="0"/>
              <a:t>Productos</a:t>
            </a:r>
            <a:endParaRPr lang="es-CO" sz="1400" dirty="0">
              <a:solidFill>
                <a:srgbClr val="FF0000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4635168" y="2763864"/>
            <a:ext cx="2415171" cy="35729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None/>
              <a:defRPr sz="2400">
                <a:solidFill>
                  <a:srgbClr val="2F5496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pPr algn="l"/>
            <a:r>
              <a:rPr lang="es-ES" sz="1400" dirty="0"/>
              <a:t>Registro Usuarios</a:t>
            </a:r>
          </a:p>
          <a:p>
            <a:pPr algn="l"/>
            <a:endParaRPr lang="es-CO" sz="1400" dirty="0"/>
          </a:p>
        </p:txBody>
      </p:sp>
      <p:pic>
        <p:nvPicPr>
          <p:cNvPr id="10" name="Imagen 9" descr="Captura de pantalla de computadora&#10;&#10;Descripción generada automáticamente">
            <a:extLst>
              <a:ext uri="{FF2B5EF4-FFF2-40B4-BE49-F238E27FC236}">
                <a16:creationId xmlns="" xmlns:a16="http://schemas.microsoft.com/office/drawing/2014/main" id="{26548F68-9692-42B6-8232-15B2DC011C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9419" y="3248619"/>
            <a:ext cx="2633043" cy="1280885"/>
          </a:xfrm>
          <a:prstGeom prst="rect">
            <a:avLst/>
          </a:prstGeom>
        </p:spPr>
      </p:pic>
      <p:pic>
        <p:nvPicPr>
          <p:cNvPr id="13" name="Imagen 12" descr="Captura de pantalla de un celular&#10;&#10;Descripción generada automáticamente">
            <a:extLst>
              <a:ext uri="{FF2B5EF4-FFF2-40B4-BE49-F238E27FC236}">
                <a16:creationId xmlns="" xmlns:a16="http://schemas.microsoft.com/office/drawing/2014/main" id="{FFCCF6B7-EF57-4CB2-92F4-B7B7311589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8186" y="3118875"/>
            <a:ext cx="1467199" cy="1455999"/>
          </a:xfrm>
          <a:prstGeom prst="rect">
            <a:avLst/>
          </a:prstGeom>
        </p:spPr>
      </p:pic>
      <p:pic>
        <p:nvPicPr>
          <p:cNvPr id="15" name="Imagen 14" descr="Captura de pantalla de un celular&#10;&#10;Descripción generada automáticamente">
            <a:extLst>
              <a:ext uri="{FF2B5EF4-FFF2-40B4-BE49-F238E27FC236}">
                <a16:creationId xmlns="" xmlns:a16="http://schemas.microsoft.com/office/drawing/2014/main" id="{799B4DAE-74DA-4C07-BE46-1E8CD006B8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6002" y="1490383"/>
            <a:ext cx="2968673" cy="126391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="" xmlns:a16="http://schemas.microsoft.com/office/drawing/2014/main" id="{FD5F79C0-E724-4D64-B85C-F5AEB7FAF75E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92" y="1609613"/>
            <a:ext cx="2368192" cy="122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49" y="3220598"/>
            <a:ext cx="2080470" cy="117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38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5212" y="373663"/>
            <a:ext cx="8520600" cy="572700"/>
          </a:xfrm>
        </p:spPr>
        <p:txBody>
          <a:bodyPr>
            <a:noAutofit/>
          </a:bodyPr>
          <a:lstStyle/>
          <a:p>
            <a:r>
              <a:rPr lang="es-ES" sz="24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Modelo Relacional </a:t>
            </a:r>
            <a:endParaRPr lang="es-CO" sz="2400" dirty="0">
              <a:solidFill>
                <a:srgbClr val="FF000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001795" y="4298603"/>
            <a:ext cx="6887653" cy="17961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sz="1100" i="1" dirty="0">
                <a:solidFill>
                  <a:srgbClr val="002060"/>
                </a:solidFill>
                <a:hlinkClick r:id="rId3" action="ppaction://hlinkfile"/>
              </a:rPr>
              <a:t>Modelo relacional </a:t>
            </a:r>
            <a:r>
              <a:rPr lang="es-ES" sz="1100" i="1" dirty="0">
                <a:solidFill>
                  <a:srgbClr val="002060"/>
                </a:solidFill>
              </a:rPr>
              <a:t>y el </a:t>
            </a:r>
            <a:r>
              <a:rPr lang="es-ES" sz="1100" i="1" dirty="0">
                <a:solidFill>
                  <a:srgbClr val="002060"/>
                </a:solidFill>
                <a:hlinkClick r:id="rId4" action="ppaction://hlinkfile"/>
              </a:rPr>
              <a:t>diccionario de datos </a:t>
            </a:r>
            <a:endParaRPr lang="es-CO" sz="1100" i="1" dirty="0">
              <a:solidFill>
                <a:srgbClr val="002060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11701" y="894081"/>
            <a:ext cx="8467622" cy="337570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r"/>
            <a:endParaRPr lang="es-CO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35281" y="4423717"/>
            <a:ext cx="456699" cy="50442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 dirty="0">
                <a:solidFill>
                  <a:schemeClr val="bg1">
                    <a:lumMod val="75000"/>
                  </a:schemeClr>
                </a:solidFill>
              </a:rPr>
              <a:t>Logotipo</a:t>
            </a:r>
            <a:endParaRPr lang="es-CO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55" y="4409227"/>
            <a:ext cx="504825" cy="533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106" y="4388410"/>
            <a:ext cx="628650" cy="238125"/>
          </a:xfrm>
          <a:prstGeom prst="rect">
            <a:avLst/>
          </a:prstGeom>
        </p:spPr>
      </p:pic>
      <p:pic>
        <p:nvPicPr>
          <p:cNvPr id="8" name="Imagen 7" descr="Captura de pantalla de un celular con letras&#10;&#10;Descripción generada automáticamente">
            <a:extLst>
              <a:ext uri="{FF2B5EF4-FFF2-40B4-BE49-F238E27FC236}">
                <a16:creationId xmlns="" xmlns:a16="http://schemas.microsoft.com/office/drawing/2014/main" id="{262E7308-D39F-4EDF-8EB9-661F1AA6C9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3395" y="971340"/>
            <a:ext cx="6264233" cy="325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34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619285"/>
            <a:ext cx="8520600" cy="572700"/>
          </a:xfrm>
        </p:spPr>
        <p:txBody>
          <a:bodyPr>
            <a:noAutofit/>
          </a:bodyPr>
          <a:lstStyle/>
          <a:p>
            <a:r>
              <a:rPr lang="es-ES" sz="24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Diagrama de distribución</a:t>
            </a:r>
            <a:endParaRPr lang="es-CO" sz="24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693773" y="4323318"/>
            <a:ext cx="6195675" cy="17961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sz="1100" i="1" dirty="0">
                <a:solidFill>
                  <a:srgbClr val="002060"/>
                </a:solidFill>
                <a:hlinkClick r:id="rId3" action="ppaction://hlinkfile"/>
              </a:rPr>
              <a:t>Diagrama de distribución</a:t>
            </a:r>
            <a:endParaRPr lang="es-CO" sz="1100" i="1" dirty="0">
              <a:solidFill>
                <a:srgbClr val="00206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11701" y="1266127"/>
            <a:ext cx="8467622" cy="300365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r"/>
            <a:endParaRPr lang="es-CO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35281" y="4423717"/>
            <a:ext cx="456699" cy="50442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 dirty="0">
                <a:solidFill>
                  <a:schemeClr val="bg1">
                    <a:lumMod val="75000"/>
                  </a:schemeClr>
                </a:solidFill>
              </a:rPr>
              <a:t>Logotipo</a:t>
            </a:r>
            <a:endParaRPr lang="es-CO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81" y="4394738"/>
            <a:ext cx="504825" cy="5334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838" y="4437802"/>
            <a:ext cx="628650" cy="2381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4DFE7A30-1F87-48B4-88AE-F685CB8F9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5636" y="1363059"/>
            <a:ext cx="4351884" cy="286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34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DC0A787F-205E-4D46-B40B-1CA89D7B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793" y="3751445"/>
            <a:ext cx="840257" cy="88781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D98D8248-683E-4BCD-931C-E40F62B8D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400" y="4778699"/>
            <a:ext cx="6286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03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448926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s-ES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Sistema de Información de Inventarios Farmacéuticos</a:t>
            </a:r>
            <a:endParaRPr lang="es-CO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09420" y="2212521"/>
            <a:ext cx="8520600" cy="2356354"/>
          </a:xfrm>
        </p:spPr>
        <p:txBody>
          <a:bodyPr>
            <a:normAutofit fontScale="92500" lnSpcReduction="10000"/>
          </a:bodyPr>
          <a:lstStyle/>
          <a:p>
            <a:pPr marL="114300" indent="0" algn="ctr">
              <a:buNone/>
            </a:pPr>
            <a:r>
              <a:rPr lang="es-ES" dirty="0"/>
              <a:t>Sistema de información local para la farmacia Única del Norte E.U., realizado para facilitar el proceso de inventario mediante el seguimiento oportuno a los productos y retroalimentación de información a cada uno de cada proceso. </a:t>
            </a:r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235281" y="4423717"/>
            <a:ext cx="456699" cy="50442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 dirty="0">
                <a:solidFill>
                  <a:schemeClr val="bg1">
                    <a:lumMod val="75000"/>
                  </a:schemeClr>
                </a:solidFill>
              </a:rPr>
              <a:t>Logotipo</a:t>
            </a:r>
            <a:endParaRPr lang="es-CO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55" y="4409227"/>
            <a:ext cx="504825" cy="5334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80" y="4443595"/>
            <a:ext cx="6286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4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586629"/>
            <a:ext cx="8520600" cy="572700"/>
          </a:xfrm>
        </p:spPr>
        <p:txBody>
          <a:bodyPr>
            <a:noAutofit/>
          </a:bodyPr>
          <a:lstStyle/>
          <a:p>
            <a:r>
              <a:rPr lang="es-ES" sz="2800" dirty="0"/>
              <a:t>Tabla de contenido</a:t>
            </a:r>
            <a:endParaRPr lang="es-CO" sz="28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1289955"/>
            <a:ext cx="8520600" cy="2988130"/>
          </a:xfrm>
        </p:spPr>
        <p:txBody>
          <a:bodyPr>
            <a:normAutofit fontScale="85000" lnSpcReduction="20000"/>
          </a:bodyPr>
          <a:lstStyle/>
          <a:p>
            <a:pPr marL="114300" indent="0">
              <a:buNone/>
            </a:pPr>
            <a:endParaRPr lang="es-ES" sz="2000" dirty="0"/>
          </a:p>
          <a:p>
            <a:pPr marL="114300" indent="0">
              <a:buNone/>
            </a:pPr>
            <a:r>
              <a:rPr lang="es-ES" sz="2000" dirty="0"/>
              <a:t>II trimestre, por mejorar</a:t>
            </a:r>
          </a:p>
          <a:p>
            <a:pPr marL="114300" indent="0">
              <a:buNone/>
            </a:pPr>
            <a:r>
              <a:rPr lang="es-ES" sz="2000" dirty="0">
                <a:hlinkClick r:id="rId3" action="ppaction://hlinkfile"/>
              </a:rPr>
              <a:t>1. técnicas de levantamiento de información </a:t>
            </a:r>
            <a:endParaRPr lang="es-ES" sz="2000" dirty="0"/>
          </a:p>
          <a:p>
            <a:pPr marL="114300" indent="0">
              <a:buNone/>
            </a:pPr>
            <a:r>
              <a:rPr lang="es-ES" sz="2000" dirty="0">
                <a:hlinkClick r:id="rId4" action="ppaction://hlinkfile"/>
              </a:rPr>
              <a:t>2. En el proyecto se evidencian la elaboración del BPMN (Negocio Actual)</a:t>
            </a:r>
            <a:endParaRPr lang="es-ES" sz="2000" dirty="0"/>
          </a:p>
          <a:p>
            <a:pPr marL="114300" indent="0">
              <a:buNone/>
            </a:pPr>
            <a:r>
              <a:rPr lang="es-ES" sz="2000" dirty="0">
                <a:hlinkClick r:id="rId5" action="ppaction://hlinkfile"/>
              </a:rPr>
              <a:t>3. En el proyecto se evidencian los requerimientos funcionales y no funcionales usando el estándar IEEE830 o historias de usuario Scrum. </a:t>
            </a:r>
            <a:endParaRPr lang="es-ES" sz="2000" dirty="0"/>
          </a:p>
          <a:p>
            <a:pPr marL="114300" indent="0">
              <a:buNone/>
            </a:pPr>
            <a:r>
              <a:rPr lang="es-ES" sz="2000" dirty="0"/>
              <a:t>4.Inventario de los recursos IT Existentes</a:t>
            </a:r>
          </a:p>
          <a:p>
            <a:pPr marL="114300" indent="0">
              <a:buNone/>
            </a:pPr>
            <a:endParaRPr lang="es-ES" sz="2000" dirty="0"/>
          </a:p>
          <a:p>
            <a:pPr marL="114300" indent="0">
              <a:buNone/>
            </a:pPr>
            <a:r>
              <a:rPr lang="es-ES" sz="2000" dirty="0"/>
              <a:t>III trimestre</a:t>
            </a:r>
          </a:p>
          <a:p>
            <a:pPr marL="114300" indent="0">
              <a:buNone/>
            </a:pPr>
            <a:r>
              <a:rPr lang="es-ES" sz="2000" dirty="0">
                <a:hlinkClick r:id="rId6" action="ppaction://hlinkfile"/>
              </a:rPr>
              <a:t>1.Diagrama de Clases</a:t>
            </a:r>
            <a:endParaRPr lang="es-ES" sz="2000" dirty="0"/>
          </a:p>
          <a:p>
            <a:pPr marL="114300" indent="0">
              <a:buNone/>
            </a:pPr>
            <a:r>
              <a:rPr lang="es-ES" sz="2000" dirty="0">
                <a:hlinkClick r:id="rId7" action="ppaction://hlinkfile"/>
              </a:rPr>
              <a:t>2.Proptotipos </a:t>
            </a:r>
            <a:r>
              <a:rPr lang="es-ES" sz="2000" dirty="0" err="1">
                <a:hlinkClick r:id="rId7" action="ppaction://hlinkfile"/>
              </a:rPr>
              <a:t>Mockups</a:t>
            </a:r>
            <a:endParaRPr lang="es-ES" sz="2000" dirty="0"/>
          </a:p>
          <a:p>
            <a:pPr marL="114300" indent="0">
              <a:buNone/>
            </a:pPr>
            <a:r>
              <a:rPr lang="es-ES" sz="2000" dirty="0">
                <a:hlinkClick r:id="rId8" action="ppaction://hlinkfile"/>
              </a:rPr>
              <a:t>3.MER</a:t>
            </a:r>
            <a:endParaRPr lang="es-ES" sz="2000" dirty="0"/>
          </a:p>
          <a:p>
            <a:pPr marL="114300" indent="0">
              <a:buNone/>
            </a:pPr>
            <a:r>
              <a:rPr lang="es-ES" sz="2000" dirty="0">
                <a:hlinkClick r:id="rId9" action="ppaction://hlinkfile"/>
              </a:rPr>
              <a:t>4.Diagrama de Distribución</a:t>
            </a:r>
            <a:endParaRPr lang="es-ES" sz="2000" dirty="0"/>
          </a:p>
        </p:txBody>
      </p:sp>
      <p:sp>
        <p:nvSpPr>
          <p:cNvPr id="4" name="Rectángulo 3"/>
          <p:cNvSpPr/>
          <p:nvPr/>
        </p:nvSpPr>
        <p:spPr>
          <a:xfrm>
            <a:off x="235281" y="4423717"/>
            <a:ext cx="456699" cy="50442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 dirty="0">
                <a:solidFill>
                  <a:schemeClr val="bg1">
                    <a:lumMod val="75000"/>
                  </a:schemeClr>
                </a:solidFill>
              </a:rPr>
              <a:t>Logotipo</a:t>
            </a:r>
            <a:endParaRPr lang="es-CO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281" y="4423717"/>
            <a:ext cx="504825" cy="5334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106" y="4423717"/>
            <a:ext cx="6286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9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586629"/>
            <a:ext cx="8520600" cy="572700"/>
          </a:xfrm>
        </p:spPr>
        <p:txBody>
          <a:bodyPr>
            <a:noAutofit/>
          </a:bodyPr>
          <a:lstStyle/>
          <a:p>
            <a:r>
              <a:rPr lang="es-ES" sz="2800" dirty="0"/>
              <a:t>Levantamiento de Información</a:t>
            </a:r>
            <a:br>
              <a:rPr lang="es-ES" sz="2800" dirty="0"/>
            </a:br>
            <a:endParaRPr lang="es-CO" sz="28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1557894"/>
            <a:ext cx="8520600" cy="319375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s-ES" sz="2000" dirty="0"/>
              <a:t>De acuerdo al proceso de negocio de la Droguería Única del Norte y teniendo en cuenta los métodos de recolección de información y a través de una investigación sobre los procesos que realiza la empresa, optamos por aplicar un proceso interactivo tipo entrevista, la cual consistió en preguntas tipo abiertas en donde se recolecto </a:t>
            </a:r>
            <a:r>
              <a:rPr lang="es-ES" sz="2000" dirty="0" smtClean="0"/>
              <a:t>la gran parte de la</a:t>
            </a:r>
            <a:r>
              <a:rPr lang="es-ES" sz="2000" dirty="0" smtClean="0"/>
              <a:t> </a:t>
            </a:r>
            <a:r>
              <a:rPr lang="es-ES" sz="2000" dirty="0"/>
              <a:t>información. </a:t>
            </a:r>
            <a:r>
              <a:rPr lang="es-ES" sz="2000" dirty="0" smtClean="0"/>
              <a:t>A parte de esto por falta de tiempo se pudo obtener una documentación en donde se especifica mas a detalle los procesos manejados , con lo cual se realizo un análisis de documentación y se completo la información.</a:t>
            </a:r>
            <a:endParaRPr lang="es-ES" sz="2000" dirty="0"/>
          </a:p>
        </p:txBody>
      </p:sp>
      <p:sp>
        <p:nvSpPr>
          <p:cNvPr id="4" name="Rectángulo 3"/>
          <p:cNvSpPr/>
          <p:nvPr/>
        </p:nvSpPr>
        <p:spPr>
          <a:xfrm>
            <a:off x="235281" y="4423717"/>
            <a:ext cx="456699" cy="50442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 dirty="0">
                <a:solidFill>
                  <a:schemeClr val="bg1">
                    <a:lumMod val="75000"/>
                  </a:schemeClr>
                </a:solidFill>
              </a:rPr>
              <a:t>Logotipo</a:t>
            </a:r>
            <a:endParaRPr lang="es-CO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17" y="4423717"/>
            <a:ext cx="504825" cy="5334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06" y="4423717"/>
            <a:ext cx="6286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3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586629"/>
            <a:ext cx="8520600" cy="572700"/>
          </a:xfrm>
        </p:spPr>
        <p:txBody>
          <a:bodyPr>
            <a:noAutofit/>
          </a:bodyPr>
          <a:lstStyle/>
          <a:p>
            <a:r>
              <a:rPr lang="es-ES" sz="2800" dirty="0"/>
              <a:t>1.Tecnicas de Levantamiento de Información</a:t>
            </a:r>
            <a:br>
              <a:rPr lang="es-ES" sz="2800" dirty="0"/>
            </a:br>
            <a:endParaRPr lang="es-CO" sz="28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1376" y="1410611"/>
            <a:ext cx="3749705" cy="3580047"/>
          </a:xfrm>
        </p:spPr>
        <p:txBody>
          <a:bodyPr>
            <a:normAutofit fontScale="77500" lnSpcReduction="20000"/>
          </a:bodyPr>
          <a:lstStyle/>
          <a:p>
            <a:pPr marL="114300" indent="0">
              <a:buNone/>
            </a:pPr>
            <a:r>
              <a:rPr lang="es-ES" sz="2000" dirty="0">
                <a:solidFill>
                  <a:srgbClr val="FF0000"/>
                </a:solidFill>
              </a:rPr>
              <a:t>FICHA TÉCNICA</a:t>
            </a:r>
            <a:r>
              <a:rPr lang="es-ES" sz="2000" dirty="0" smtClean="0">
                <a:solidFill>
                  <a:srgbClr val="FF0000"/>
                </a:solidFill>
              </a:rPr>
              <a:t>:</a:t>
            </a:r>
          </a:p>
          <a:p>
            <a:pPr marL="114300" indent="0">
              <a:buNone/>
            </a:pPr>
            <a:endParaRPr lang="es-ES" sz="2000" dirty="0">
              <a:solidFill>
                <a:srgbClr val="FF0000"/>
              </a:solidFill>
            </a:endParaRPr>
          </a:p>
          <a:p>
            <a:pPr marL="114300" indent="0">
              <a:buNone/>
            </a:pPr>
            <a:r>
              <a:rPr lang="es-CO" sz="2000" dirty="0" smtClean="0">
                <a:hlinkClick r:id="rId3" action="ppaction://hlinkfile"/>
              </a:rPr>
              <a:t>Entrevista</a:t>
            </a:r>
            <a:r>
              <a:rPr lang="es-CO" sz="2000" dirty="0" smtClean="0"/>
              <a:t>:</a:t>
            </a:r>
            <a:endParaRPr lang="es-ES" sz="20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s-CO" sz="2000" dirty="0"/>
          </a:p>
          <a:p>
            <a:pPr marL="114300" indent="0">
              <a:buNone/>
            </a:pPr>
            <a:r>
              <a:rPr lang="es-CO" sz="2000" dirty="0"/>
              <a:t>¿Cómo esta organizada la empresa ?</a:t>
            </a:r>
          </a:p>
          <a:p>
            <a:pPr marL="114300" indent="0">
              <a:buNone/>
            </a:pPr>
            <a:r>
              <a:rPr lang="es-CO" sz="2000" dirty="0"/>
              <a:t>¿Qué procesos maneja la empresa y como los describiría?</a:t>
            </a:r>
          </a:p>
          <a:p>
            <a:pPr marL="114300" indent="0">
              <a:buNone/>
            </a:pPr>
            <a:r>
              <a:rPr lang="es-CO" sz="2000" dirty="0"/>
              <a:t>¿Qué misión tiene su empresa?</a:t>
            </a:r>
          </a:p>
          <a:p>
            <a:pPr marL="114300" indent="0">
              <a:buNone/>
            </a:pPr>
            <a:r>
              <a:rPr lang="es-CO" sz="2000" dirty="0"/>
              <a:t>¿Cuál es el personal usado en la empresa que implementa el proceso?</a:t>
            </a:r>
          </a:p>
          <a:p>
            <a:pPr marL="114300" indent="0">
              <a:buNone/>
            </a:pPr>
            <a:r>
              <a:rPr lang="es-CO" sz="2000" dirty="0"/>
              <a:t>¿Qué tipo de sistema de información se utiliza actualmente?</a:t>
            </a:r>
          </a:p>
          <a:p>
            <a:pPr marL="114300" indent="0">
              <a:buNone/>
            </a:pPr>
            <a:endParaRPr lang="es-CO" sz="2000" dirty="0"/>
          </a:p>
          <a:p>
            <a:pPr marL="114300" indent="0">
              <a:buNone/>
            </a:pPr>
            <a:endParaRPr lang="es-CO" sz="2000" dirty="0"/>
          </a:p>
          <a:p>
            <a:pPr marL="114300" indent="0">
              <a:buNone/>
            </a:pPr>
            <a:endParaRPr lang="es-CO" sz="2000" dirty="0"/>
          </a:p>
          <a:p>
            <a:pPr marL="114300" indent="0">
              <a:buNone/>
            </a:pPr>
            <a:endParaRPr lang="es-CO" sz="2000" dirty="0"/>
          </a:p>
          <a:p>
            <a:pPr marL="114300" indent="0">
              <a:buNone/>
            </a:pPr>
            <a:r>
              <a:rPr lang="es-CO" sz="2000" dirty="0"/>
              <a:t>                                                                                                                           </a:t>
            </a:r>
            <a:r>
              <a:rPr lang="es-CO" sz="2000" dirty="0" smtClean="0">
                <a:hlinkClick r:id="rId3" action="ppaction://hlinkfile"/>
              </a:rPr>
              <a:t> </a:t>
            </a:r>
            <a:endParaRPr lang="es-ES" sz="2000" dirty="0"/>
          </a:p>
        </p:txBody>
      </p:sp>
      <p:sp>
        <p:nvSpPr>
          <p:cNvPr id="4" name="Rectángulo 3"/>
          <p:cNvSpPr/>
          <p:nvPr/>
        </p:nvSpPr>
        <p:spPr>
          <a:xfrm>
            <a:off x="235281" y="4423717"/>
            <a:ext cx="456699" cy="50442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 dirty="0">
                <a:solidFill>
                  <a:schemeClr val="bg1">
                    <a:lumMod val="75000"/>
                  </a:schemeClr>
                </a:solidFill>
              </a:rPr>
              <a:t>Logotipo</a:t>
            </a:r>
            <a:endParaRPr lang="es-CO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17" y="4423717"/>
            <a:ext cx="504825" cy="5334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06" y="4423717"/>
            <a:ext cx="628650" cy="23812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507631" y="1723081"/>
            <a:ext cx="2125441" cy="283392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632" y="1723081"/>
            <a:ext cx="2125441" cy="2888453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355074" y="1400117"/>
            <a:ext cx="2892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hlinkClick r:id="rId7" action="ppaction://hlinkfile"/>
              </a:rPr>
              <a:t>Análisis de documentación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274297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586629"/>
            <a:ext cx="8520600" cy="572700"/>
          </a:xfrm>
        </p:spPr>
        <p:txBody>
          <a:bodyPr>
            <a:noAutofit/>
          </a:bodyPr>
          <a:lstStyle/>
          <a:p>
            <a:pPr marL="114300"/>
            <a:r>
              <a:rPr lang="es-ES" sz="2000" dirty="0"/>
              <a:t>2. En el proyecto se evidencian la elaboración del BPMN (Negocio Actual)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35281" y="4423717"/>
            <a:ext cx="456699" cy="50442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 dirty="0">
                <a:solidFill>
                  <a:schemeClr val="bg1">
                    <a:lumMod val="75000"/>
                  </a:schemeClr>
                </a:solidFill>
              </a:rPr>
              <a:t>Logotipo</a:t>
            </a:r>
            <a:endParaRPr lang="es-CO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42" y="1120247"/>
            <a:ext cx="6015115" cy="33034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17" y="4409227"/>
            <a:ext cx="504825" cy="5334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01" y="4423717"/>
            <a:ext cx="6286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60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509342"/>
            <a:ext cx="8520600" cy="572700"/>
          </a:xfrm>
        </p:spPr>
        <p:txBody>
          <a:bodyPr>
            <a:noAutofit/>
          </a:bodyPr>
          <a:lstStyle/>
          <a:p>
            <a:pPr marL="114300"/>
            <a:r>
              <a:rPr lang="es-ES" sz="1600" dirty="0"/>
              <a:t>3. En el proyecto se evidencian los requerimientos funcionales y no funcionales usando el estándar </a:t>
            </a:r>
            <a:r>
              <a:rPr lang="es-ES" sz="1600" dirty="0">
                <a:solidFill>
                  <a:schemeClr val="tx2"/>
                </a:solidFill>
              </a:rPr>
              <a:t>IEEE830</a:t>
            </a:r>
            <a:r>
              <a:rPr lang="es-ES" sz="1600" dirty="0"/>
              <a:t> o historias de usuario Scrum. 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1194888"/>
            <a:ext cx="3693918" cy="298813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s-ES" sz="2000" dirty="0"/>
              <a:t>Requisitos Funcionales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35281" y="4423717"/>
            <a:ext cx="456699" cy="50442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 dirty="0">
                <a:solidFill>
                  <a:schemeClr val="bg1">
                    <a:lumMod val="75000"/>
                  </a:schemeClr>
                </a:solidFill>
              </a:rPr>
              <a:t>Logotipo</a:t>
            </a:r>
            <a:endParaRPr lang="es-CO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81" y="4408711"/>
            <a:ext cx="504825" cy="5334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06" y="4408711"/>
            <a:ext cx="628650" cy="238125"/>
          </a:xfrm>
          <a:prstGeom prst="rect">
            <a:avLst/>
          </a:prstGeom>
        </p:spPr>
      </p:pic>
      <p:sp>
        <p:nvSpPr>
          <p:cNvPr id="10" name="Marcador de texto 2"/>
          <p:cNvSpPr txBox="1">
            <a:spLocks/>
          </p:cNvSpPr>
          <p:nvPr/>
        </p:nvSpPr>
        <p:spPr>
          <a:xfrm>
            <a:off x="4993270" y="1194888"/>
            <a:ext cx="3693918" cy="298813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lvl="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Font typeface="Arial"/>
              <a:buChar char="●"/>
              <a:defRPr sz="3200" kern="1200">
                <a:solidFill>
                  <a:srgbClr val="2E8AE2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457200" rtl="0" eaLnBrk="1" latinLnBrk="0" hangingPunct="1">
              <a:spcBef>
                <a:spcPts val="1600"/>
              </a:spcBef>
              <a:spcAft>
                <a:spcPts val="0"/>
              </a:spcAft>
              <a:buClr>
                <a:srgbClr val="2E8AE2"/>
              </a:buClr>
              <a:buSzPts val="1400"/>
              <a:buFont typeface="Arial"/>
              <a:buChar char="○"/>
              <a:defRPr sz="2800" kern="1200">
                <a:solidFill>
                  <a:srgbClr val="2E8AE2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457200" rtl="0" eaLnBrk="1" latinLnBrk="0" hangingPunct="1">
              <a:spcBef>
                <a:spcPts val="1600"/>
              </a:spcBef>
              <a:spcAft>
                <a:spcPts val="0"/>
              </a:spcAft>
              <a:buClr>
                <a:srgbClr val="2E8AE2"/>
              </a:buClr>
              <a:buSzPts val="1400"/>
              <a:buFont typeface="Arial"/>
              <a:buChar char="■"/>
              <a:defRPr sz="2400" kern="1200">
                <a:solidFill>
                  <a:srgbClr val="2E8AE2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457200" rtl="0" eaLnBrk="1" latinLnBrk="0" hangingPunct="1">
              <a:spcBef>
                <a:spcPts val="1600"/>
              </a:spcBef>
              <a:spcAft>
                <a:spcPts val="0"/>
              </a:spcAft>
              <a:buClr>
                <a:srgbClr val="2E8AE2"/>
              </a:buClr>
              <a:buSzPts val="1400"/>
              <a:buFont typeface="Roboto"/>
              <a:buChar char="●"/>
              <a:defRPr sz="2000" kern="1200">
                <a:solidFill>
                  <a:srgbClr val="2E8A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l" defTabSz="457200" rtl="0" eaLnBrk="1" latinLnBrk="0" hangingPunct="1">
              <a:spcBef>
                <a:spcPts val="1600"/>
              </a:spcBef>
              <a:spcAft>
                <a:spcPts val="0"/>
              </a:spcAft>
              <a:buClr>
                <a:srgbClr val="2E8AE2"/>
              </a:buClr>
              <a:buSzPts val="1400"/>
              <a:buFont typeface="Roboto"/>
              <a:buChar char="○"/>
              <a:defRPr sz="2000" kern="1200">
                <a:solidFill>
                  <a:srgbClr val="2E8A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l" defTabSz="457200" rtl="0" eaLnBrk="1" latinLnBrk="0" hangingPunct="1">
              <a:spcBef>
                <a:spcPts val="1600"/>
              </a:spcBef>
              <a:spcAft>
                <a:spcPts val="0"/>
              </a:spcAft>
              <a:buClr>
                <a:srgbClr val="2E8AE2"/>
              </a:buClr>
              <a:buSzPts val="1400"/>
              <a:buFont typeface="Roboto"/>
              <a:buChar char="■"/>
              <a:defRPr sz="2000" kern="1200">
                <a:solidFill>
                  <a:srgbClr val="2E8A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algn="l" defTabSz="457200" rtl="0" eaLnBrk="1" latinLnBrk="0" hangingPunct="1">
              <a:spcBef>
                <a:spcPts val="1600"/>
              </a:spcBef>
              <a:spcAft>
                <a:spcPts val="0"/>
              </a:spcAft>
              <a:buClr>
                <a:srgbClr val="2E8AE2"/>
              </a:buClr>
              <a:buSzPts val="1400"/>
              <a:buFont typeface="Roboto"/>
              <a:buChar char="●"/>
              <a:defRPr sz="2000" kern="1200">
                <a:solidFill>
                  <a:srgbClr val="2E8A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algn="l" defTabSz="457200" rtl="0" eaLnBrk="1" latinLnBrk="0" hangingPunct="1">
              <a:spcBef>
                <a:spcPts val="1600"/>
              </a:spcBef>
              <a:spcAft>
                <a:spcPts val="0"/>
              </a:spcAft>
              <a:buClr>
                <a:srgbClr val="2E8AE2"/>
              </a:buClr>
              <a:buSzPts val="1400"/>
              <a:buFont typeface="Roboto"/>
              <a:buChar char="○"/>
              <a:defRPr sz="2000" kern="1200">
                <a:solidFill>
                  <a:srgbClr val="2E8A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algn="l" defTabSz="457200" rtl="0" eaLnBrk="1" latinLnBrk="0" hangingPunct="1"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/>
              <a:buNone/>
            </a:pPr>
            <a:r>
              <a:rPr lang="es-ES" sz="2000" dirty="0"/>
              <a:t>Requisitos NO Funcionales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3053443" y="4557029"/>
            <a:ext cx="5778857" cy="17961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sz="1100" i="1" dirty="0">
                <a:solidFill>
                  <a:srgbClr val="002060"/>
                </a:solidFill>
                <a:hlinkClick r:id="rId5" action="ppaction://hlinkfile"/>
              </a:rPr>
              <a:t>Requisitos Funcionales y No Funcionales</a:t>
            </a:r>
            <a:endParaRPr lang="es-CO" sz="1100" i="1" dirty="0">
              <a:solidFill>
                <a:srgbClr val="002060"/>
              </a:solidFill>
            </a:endParaRPr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133737"/>
              </p:ext>
            </p:extLst>
          </p:nvPr>
        </p:nvGraphicFramePr>
        <p:xfrm>
          <a:off x="4734584" y="1770334"/>
          <a:ext cx="3746500" cy="2619059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358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87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100" dirty="0">
                          <a:effectLst/>
                        </a:rPr>
                        <a:t>Identificación del requerimiento: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100">
                          <a:effectLst/>
                        </a:rPr>
                        <a:t>RNF10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100" dirty="0">
                          <a:effectLst/>
                        </a:rPr>
                        <a:t>Nombre del Requerimiento: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100">
                          <a:effectLst/>
                        </a:rPr>
                        <a:t>El sistema de información deberá estar en capacidad de permitir en el futuro el desarrollo de nuevas actualizaciones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100">
                          <a:effectLst/>
                        </a:rPr>
                        <a:t>Características: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100">
                          <a:effectLst/>
                        </a:rPr>
                        <a:t>Acción responsable por el Sistema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100">
                          <a:effectLst/>
                        </a:rPr>
                        <a:t>Descripción del requerimiento: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>
                          <a:effectLst/>
                        </a:rPr>
                        <a:t>El sistema permitirá una actualización para mejorar su optimización y estructura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18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100">
                          <a:effectLst/>
                        </a:rPr>
                        <a:t>Requerimiento no funcional: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s-ES_tradnl" sz="1100">
                          <a:effectLst/>
                        </a:rPr>
                        <a:t>RNF01</a:t>
                      </a:r>
                      <a:endParaRPr lang="es-CO" sz="110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s-ES_tradnl" sz="1100">
                          <a:effectLst/>
                        </a:rPr>
                        <a:t>RNF06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1475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100" dirty="0">
                          <a:effectLst/>
                        </a:rPr>
                        <a:t>Tipo: Capacidad de ser mantenido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800908"/>
              </p:ext>
            </p:extLst>
          </p:nvPr>
        </p:nvGraphicFramePr>
        <p:xfrm>
          <a:off x="469082" y="1751102"/>
          <a:ext cx="3568700" cy="2550728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1703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983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320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100" dirty="0">
                          <a:effectLst/>
                        </a:rPr>
                        <a:t>Identificación del requerimiento: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100" dirty="0">
                          <a:effectLst/>
                        </a:rPr>
                        <a:t>RF16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56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100">
                          <a:effectLst/>
                        </a:rPr>
                        <a:t>Nombre del Requerimiento: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100">
                          <a:effectLst/>
                        </a:rPr>
                        <a:t>El sistema deberá permitir al administrador modificar usuarios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27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100">
                          <a:effectLst/>
                        </a:rPr>
                        <a:t>Características: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100">
                          <a:effectLst/>
                        </a:rPr>
                        <a:t>Acción responsable por Jefe  Administrativo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146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100">
                          <a:effectLst/>
                        </a:rPr>
                        <a:t>Descripción del requerimiento: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100">
                          <a:effectLst/>
                        </a:rPr>
                        <a:t>El sistema permitirá la administración de los usuarios al Jefe Administrativo para un correcto uso del sistema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5620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</a:rPr>
                        <a:t>  </a:t>
                      </a:r>
                      <a:endParaRPr lang="es-CO" sz="1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</a:rPr>
                        <a:t>Prioridad: Medio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02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1069115"/>
            <a:ext cx="6590581" cy="572700"/>
          </a:xfrm>
        </p:spPr>
        <p:txBody>
          <a:bodyPr>
            <a:noAutofit/>
          </a:bodyPr>
          <a:lstStyle/>
          <a:p>
            <a:r>
              <a:rPr lang="es-CO" sz="3200" dirty="0"/>
              <a:t>Inventario de los recursos IT existentes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2056826"/>
            <a:ext cx="8520600" cy="3416400"/>
          </a:xfrm>
        </p:spPr>
        <p:txBody>
          <a:bodyPr>
            <a:normAutofit/>
          </a:bodyPr>
          <a:lstStyle/>
          <a:p>
            <a:r>
              <a:rPr lang="es-ES" sz="2400" dirty="0"/>
              <a:t>Procesador de </a:t>
            </a:r>
            <a:r>
              <a:rPr lang="es-ES" sz="2400" dirty="0" err="1"/>
              <a:t>icore</a:t>
            </a:r>
            <a:r>
              <a:rPr lang="es-ES" sz="2400" dirty="0"/>
              <a:t> i5.</a:t>
            </a:r>
            <a:endParaRPr lang="es-CO" sz="2400" dirty="0"/>
          </a:p>
          <a:p>
            <a:r>
              <a:rPr lang="es-ES" sz="2400" dirty="0"/>
              <a:t> Memoria RAM de 4GB.</a:t>
            </a:r>
            <a:endParaRPr lang="es-CO" sz="2400" dirty="0"/>
          </a:p>
          <a:p>
            <a:r>
              <a:rPr lang="es-ES" sz="2400" dirty="0"/>
              <a:t> Espacio disponible en el disco duro de </a:t>
            </a:r>
            <a:r>
              <a:rPr lang="es-CO" sz="2400" dirty="0"/>
              <a:t>500GB</a:t>
            </a:r>
          </a:p>
          <a:p>
            <a:r>
              <a:rPr lang="es-ES" sz="2400" dirty="0"/>
              <a:t> Sistema operativo Windows 7( 32 bits).</a:t>
            </a:r>
            <a:endParaRPr lang="es-CO" sz="2400" dirty="0"/>
          </a:p>
          <a:p>
            <a:pPr marL="114300" indent="0">
              <a:buNone/>
            </a:pPr>
            <a:endParaRPr lang="es-CO" sz="2400" dirty="0"/>
          </a:p>
          <a:p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906494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619285"/>
            <a:ext cx="8520600" cy="572700"/>
          </a:xfrm>
        </p:spPr>
        <p:txBody>
          <a:bodyPr>
            <a:noAutofit/>
          </a:bodyPr>
          <a:lstStyle/>
          <a:p>
            <a:r>
              <a:rPr lang="es-ES" sz="24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Diagrama de clases </a:t>
            </a:r>
            <a:endParaRPr lang="es-CO" sz="2400" dirty="0">
              <a:solidFill>
                <a:srgbClr val="FF000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110591" y="4265653"/>
            <a:ext cx="5778857" cy="17961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sz="1100" i="1" dirty="0">
                <a:solidFill>
                  <a:srgbClr val="002060"/>
                </a:solidFill>
                <a:hlinkClick r:id="rId3" action="ppaction://hlinkfile"/>
              </a:rPr>
              <a:t>Diagrama de clases</a:t>
            </a:r>
            <a:endParaRPr lang="es-CO" sz="1100" i="1" dirty="0">
              <a:solidFill>
                <a:srgbClr val="00206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11701" y="1191985"/>
            <a:ext cx="8467622" cy="300365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r"/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                                                                                                                                </a:t>
            </a:r>
            <a:endParaRPr lang="es-CO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35281" y="4423717"/>
            <a:ext cx="456699" cy="50442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 dirty="0">
                <a:solidFill>
                  <a:schemeClr val="bg1">
                    <a:lumMod val="75000"/>
                  </a:schemeClr>
                </a:solidFill>
              </a:rPr>
              <a:t>Logotipo</a:t>
            </a:r>
            <a:endParaRPr lang="es-CO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81" y="4409227"/>
            <a:ext cx="504825" cy="5334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06" y="4409227"/>
            <a:ext cx="628650" cy="2381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09" y="1191985"/>
            <a:ext cx="5145552" cy="300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113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ustentación.potx" id="{E66CC212-B9F2-4FBB-8607-2237D6330BD2}" vid="{7A15C863-4BBE-4FA6-812C-D0FCD64474A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sustentación</Template>
  <TotalTime>1237</TotalTime>
  <Words>828</Words>
  <Application>Microsoft Office PowerPoint</Application>
  <PresentationFormat>Presentación en pantalla (16:9)</PresentationFormat>
  <Paragraphs>118</Paragraphs>
  <Slides>13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Roboto</vt:lpstr>
      <vt:lpstr>Symbol</vt:lpstr>
      <vt:lpstr>Times New Roman</vt:lpstr>
      <vt:lpstr>Tema de Office</vt:lpstr>
      <vt:lpstr>Presentación de PowerPoint</vt:lpstr>
      <vt:lpstr>Sistema de Información de Inventarios Farmacéuticos</vt:lpstr>
      <vt:lpstr>Tabla de contenido</vt:lpstr>
      <vt:lpstr>Levantamiento de Información </vt:lpstr>
      <vt:lpstr>1.Tecnicas de Levantamiento de Información </vt:lpstr>
      <vt:lpstr>2. En el proyecto se evidencian la elaboración del BPMN (Negocio Actual)</vt:lpstr>
      <vt:lpstr>3. En el proyecto se evidencian los requerimientos funcionales y no funcionales usando el estándar IEEE830 o historias de usuario Scrum. </vt:lpstr>
      <vt:lpstr>Inventario de los recursos IT existentes</vt:lpstr>
      <vt:lpstr>Diagrama de clases </vt:lpstr>
      <vt:lpstr>Prototipos   </vt:lpstr>
      <vt:lpstr>Modelo Relacional </vt:lpstr>
      <vt:lpstr>Diagrama de distribución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Jeisson</dc:creator>
  <cp:lastModifiedBy>Jeisson</cp:lastModifiedBy>
  <cp:revision>48</cp:revision>
  <dcterms:created xsi:type="dcterms:W3CDTF">2019-09-28T14:00:15Z</dcterms:created>
  <dcterms:modified xsi:type="dcterms:W3CDTF">2019-10-25T15:26:02Z</dcterms:modified>
</cp:coreProperties>
</file>